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61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60" r:id="rId12"/>
  </p:sldIdLst>
  <p:sldSz cx="12192000" cy="6858000"/>
  <p:notesSz cx="6858000" cy="9144000"/>
  <p:embeddedFontLst>
    <p:embeddedFont>
      <p:font typeface="Open Sans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oto Sans Symbols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A2"/>
    <a:srgbClr val="F1BE29"/>
    <a:srgbClr val="065CAB"/>
    <a:srgbClr val="D1D1D1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-594" y="-78"/>
      </p:cViewPr>
      <p:guideLst>
        <p:guide orient="horz" pos="1344"/>
        <p:guide orient="horz" pos="981"/>
        <p:guide pos="3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87662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=""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=""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=""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=""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=""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=""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=""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=""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=""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=""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=""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=""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=""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176" y="2246050"/>
            <a:ext cx="77300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Выпускная квалификационная работа 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 курсу «Data Science</a:t>
            </a:r>
            <a:r>
              <a:rPr lang="ru-RU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</a:t>
            </a:r>
          </a:p>
          <a:p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Тема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Прогнозирование конечных свойств новых материалов </a:t>
            </a:r>
            <a:endParaRPr lang="ru-RU" sz="24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композиционных материалов)</a:t>
            </a:r>
            <a:endParaRPr lang="ru-RU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8888" y="4714048"/>
            <a:ext cx="410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Васягин Игорь </a:t>
            </a:r>
            <a:r>
              <a:rPr lang="ru-RU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Евгеньевич</a:t>
            </a:r>
            <a:endParaRPr lang="ru-RU" sz="23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=""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684050"/>
            <a:ext cx="82951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Распределение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данных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предложенного Датасета соответствует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нормальному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=""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=""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=""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=""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=""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=""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=""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=""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=""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=""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=""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=""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=""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=""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=""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=""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=""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67307"/>
            <a:ext cx="94048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Корреляция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между парами признаков стремится к нулю</a:t>
            </a:r>
          </a:p>
        </p:txBody>
      </p:sp>
      <p:sp>
        <p:nvSpPr>
          <p:cNvPr id="53" name="Google Shape;127;p4">
            <a:extLst>
              <a:ext uri="{FF2B5EF4-FFF2-40B4-BE49-F238E27FC236}">
                <a16:creationId xmlns=""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=""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08012"/>
            <a:ext cx="102304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Использованные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 разработке моделей методы не позволили получить достоверные прогнозы</a:t>
            </a:r>
            <a:endParaRPr lang="ru-RU" sz="18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=""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=""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=""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77523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В ходе выполнения выпускной работы были выполнены все задачи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=""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=""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=""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=""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=""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=""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099755" cy="666000"/>
            <a:chOff x="1476753" y="3499669"/>
            <a:chExt cx="4619247" cy="666000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Заключение</a:t>
              </a:r>
              <a:endParaRPr lang="ru-RU" sz="28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3" name="Google Shape;125;p4">
            <a:extLst>
              <a:ext uri="{FF2B5EF4-FFF2-40B4-BE49-F238E27FC236}">
                <a16:creationId xmlns=""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4254" y="4457620"/>
            <a:ext cx="975722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Применённые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модели регрессии и нейросеть не показали эффективности в прогнозировании свойств композитов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07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=""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34776" y="1684050"/>
            <a:ext cx="6217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Разведочный анализ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данных, визуализация</a:t>
            </a:r>
            <a:endParaRPr lang="ru-RU" sz="18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=""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=""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=""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=""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=""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=""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=""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=""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=""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=""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=""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=""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=""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=""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=""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=""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=""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34776" y="2649551"/>
            <a:ext cx="94048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Предобработка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данных: удаление выбросов, стандартизация, разделение на тренинг и тест </a:t>
            </a:r>
            <a:endParaRPr lang="ru-RU" sz="18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=""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=""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34776" y="3483720"/>
            <a:ext cx="102304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и обучение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моделей «Модуль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упругости при растяжении, ГПа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», «Прочность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 растяжении, МПа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и нейросети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для рекомендации  «Соотношение матрица-наполнитель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»</a:t>
            </a:r>
            <a:endParaRPr lang="ru-RU" sz="18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=""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=""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=""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39262"/>
            <a:ext cx="6217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Выводы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=""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=""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=""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=""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=""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=""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099755" cy="666000"/>
            <a:chOff x="1476753" y="3499669"/>
            <a:chExt cx="4619247" cy="666000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Этапы работы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ALS Sector Regular" panose="02000000000000000000" pitchFamily="2" charset="0"/>
              </a:endParaRPr>
            </a:p>
          </p:txBody>
        </p:sp>
        <p:sp>
          <p:nvSpPr>
            <p:cNvPr id="7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3" name="Google Shape;125;p4">
            <a:extLst>
              <a:ext uri="{FF2B5EF4-FFF2-40B4-BE49-F238E27FC236}">
                <a16:creationId xmlns=""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410887" y="4608546"/>
            <a:ext cx="6217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Тестирование моделей, анализ ошибок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321697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Анализ данных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26" name="Picture 2" descr="D:\МГТУ Баумана\ВКР\скрины\_5 описание сет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496" y="1477446"/>
            <a:ext cx="6836489" cy="32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МГТУ Баумана\ВКР\скрины\_1 датасет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557338"/>
            <a:ext cx="3137012" cy="195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МГТУ Баумана\ВКР\скрины\_4 уникальные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95" y="3608080"/>
            <a:ext cx="4021137" cy="298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043616" y="5069160"/>
            <a:ext cx="3816951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 признаков – </a:t>
            </a: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1023 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строки</a:t>
            </a:r>
          </a:p>
          <a:p>
            <a:pPr marL="457200" indent="-4572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Отсутствие </a:t>
            </a: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нулевых значений</a:t>
            </a:r>
          </a:p>
          <a:p>
            <a:pPr marL="457200" indent="-4572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1800" spc="180" dirty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Уникальность 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строк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037611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Визуализация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07308" y="5397640"/>
            <a:ext cx="5228501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Значения Тепловой карты близки к 0</a:t>
            </a:r>
          </a:p>
          <a:p>
            <a:pPr>
              <a:lnSpc>
                <a:spcPts val="2000"/>
              </a:lnSpc>
            </a:pP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Попарные графики не демонстрируют корреляцию </a:t>
            </a: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между 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признаками</a:t>
            </a:r>
          </a:p>
        </p:txBody>
      </p:sp>
      <p:pic>
        <p:nvPicPr>
          <p:cNvPr id="2050" name="Picture 2" descr="D:\МГТУ Баумана\ВКР\скрины\_11 тепловая карт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352" y="1495194"/>
            <a:ext cx="5380715" cy="376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МГТУ Баумана\ВКР\скрины\_6 паи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557338"/>
            <a:ext cx="1792842" cy="169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МГТУ Баумана\ВКР\скрины\_6 паир коп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73" y="2702558"/>
            <a:ext cx="3907984" cy="393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8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О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бработка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данных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226888" y="5166821"/>
            <a:ext cx="4518269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Выбросы удаляем методом </a:t>
            </a:r>
            <a:r>
              <a:rPr lang="en-US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IQR</a:t>
            </a: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тандартизируем датасет</a:t>
            </a:r>
          </a:p>
          <a:p>
            <a:pPr>
              <a:lnSpc>
                <a:spcPts val="2000"/>
              </a:lnSpc>
            </a:pPr>
            <a:endParaRPr lang="ru-RU" sz="1800" spc="180" dirty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Разделяем на тренинг и тест</a:t>
            </a:r>
          </a:p>
        </p:txBody>
      </p:sp>
      <p:pic>
        <p:nvPicPr>
          <p:cNvPr id="3074" name="Picture 2" descr="D:\МГТУ Баумана\ВКР\скрины\_9 усы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7" y="1557339"/>
            <a:ext cx="3799650" cy="206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МГТУ Баумана\ВКР\скрины\_15 нормал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53" y="1469431"/>
            <a:ext cx="6029348" cy="32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МГТУ Баумана\ВКР\скрины\_14 усы без выбросов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84" y="4004513"/>
            <a:ext cx="4793950" cy="265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61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5763056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Разработка, обучение моделей 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64809" y="5511185"/>
            <a:ext cx="54589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Модели для поиска лучших параметров</a:t>
            </a:r>
          </a:p>
          <a:p>
            <a:pPr>
              <a:lnSpc>
                <a:spcPts val="2000"/>
              </a:lnSpc>
            </a:pP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GridSearchCV &amp; Tuner Keras</a:t>
            </a: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D:\МГТУ Баумана\ВКР\скрины\_34 настройка тюнер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7" y="1557338"/>
            <a:ext cx="4231449" cy="35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МГТУ Баумана\ВКР\скрины\_171 гри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05" y="1557337"/>
            <a:ext cx="6291072" cy="34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МГТУ Баумана\ВКР\скрины\_35 классы тюнер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5" y="5214311"/>
            <a:ext cx="5088614" cy="126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1" y="469293"/>
            <a:ext cx="452906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Тестирование моделей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01235" y="4997287"/>
            <a:ext cx="5532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[Dummy, Elastic, LASSO, SVR]</a:t>
            </a:r>
            <a:endParaRPr lang="ru-RU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около нулевой результат</a:t>
            </a: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endParaRPr lang="en-US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[Decision Tree, Gradient Boosting, </a:t>
            </a:r>
            <a:endParaRPr lang="ru-RU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Forest, K-Neighbors</a:t>
            </a: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ru-RU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Ridge</a:t>
            </a:r>
            <a:r>
              <a:rPr lang="en-US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ru-RU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визуально 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лучший 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график</a:t>
            </a: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D:\МГТУ Баумана\ВКР\скрины\_24 ласс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4825525"/>
            <a:ext cx="5529459" cy="146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МГТУ Баумана\ВКР\скрины\_30 градиент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2" y="1625069"/>
            <a:ext cx="11252656" cy="298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1" y="469293"/>
            <a:ext cx="452906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Тестирование моделей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07333" y="5359949"/>
            <a:ext cx="556629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[BayesianOptimization</a:t>
            </a:r>
            <a:r>
              <a:rPr lang="en-US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endParaRPr lang="en-US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RandomSearch</a:t>
            </a:r>
            <a:r>
              <a:rPr lang="ru-RU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ru-RU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Hyperband</a:t>
            </a:r>
            <a:r>
              <a:rPr lang="en-US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u-RU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z="20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20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показали 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схожие результаты</a:t>
            </a:r>
          </a:p>
          <a:p>
            <a:pPr>
              <a:lnSpc>
                <a:spcPts val="2000"/>
              </a:lnSpc>
            </a:pPr>
            <a:endParaRPr lang="ru-RU" sz="20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5" name="Picture 5" descr="D:\МГТУ Баумана\ВКР\скрины\_40 рандо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5" y="1477436"/>
            <a:ext cx="11039278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МГТУ Баумана\ВКР\скрины\_39 байе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8" y="4422533"/>
            <a:ext cx="4438387" cy="11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:\МГТУ Баумана\ВКР\скрины\_41 гипе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8" y="5585551"/>
            <a:ext cx="4438387" cy="11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36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2" y="469293"/>
            <a:ext cx="1848002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Ошибки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412854" y="5501992"/>
            <a:ext cx="4527613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Регрессоры (по обоим признакам в отдельности) </a:t>
            </a: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 нейросеть дали высокий уровень ошибок</a:t>
            </a:r>
          </a:p>
        </p:txBody>
      </p:sp>
      <p:pic>
        <p:nvPicPr>
          <p:cNvPr id="7170" name="Picture 2" descr="D:\МГТУ Баумана\ВКР\скрины\_32 ошибк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557338"/>
            <a:ext cx="4695840" cy="50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МГТУ Баумана\ВКР\скрины\_42 ошибк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12" y="1468558"/>
            <a:ext cx="4350059" cy="118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60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</TotalTime>
  <Words>210</Words>
  <Application>Microsoft Office PowerPoint</Application>
  <PresentationFormat>Произвольный</PresentationFormat>
  <Paragraphs>70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ALS Sector Bold</vt:lpstr>
      <vt:lpstr>Open Sans</vt:lpstr>
      <vt:lpstr>ALS Sector Regular</vt:lpstr>
      <vt:lpstr>Calibri</vt:lpstr>
      <vt:lpstr>Roboto Black</vt:lpstr>
      <vt:lpstr>Noto Sans Symbols</vt:lpstr>
      <vt:lpstr>If,kjyVUNE_28012021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Игорь Васягин</cp:lastModifiedBy>
  <cp:revision>111</cp:revision>
  <dcterms:created xsi:type="dcterms:W3CDTF">2021-02-24T09:03:25Z</dcterms:created>
  <dcterms:modified xsi:type="dcterms:W3CDTF">2023-04-28T11:33:25Z</dcterms:modified>
</cp:coreProperties>
</file>